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03" r:id="rId2"/>
  </p:sldMasterIdLst>
  <p:notesMasterIdLst>
    <p:notesMasterId r:id="rId30"/>
  </p:notesMasterIdLst>
  <p:handoutMasterIdLst>
    <p:handoutMasterId r:id="rId31"/>
  </p:handoutMasterIdLst>
  <p:sldIdLst>
    <p:sldId id="306" r:id="rId3"/>
    <p:sldId id="310" r:id="rId4"/>
    <p:sldId id="256" r:id="rId5"/>
    <p:sldId id="315" r:id="rId6"/>
    <p:sldId id="284" r:id="rId7"/>
    <p:sldId id="278" r:id="rId8"/>
    <p:sldId id="294" r:id="rId9"/>
    <p:sldId id="316" r:id="rId10"/>
    <p:sldId id="272" r:id="rId11"/>
    <p:sldId id="289" r:id="rId12"/>
    <p:sldId id="309" r:id="rId13"/>
    <p:sldId id="312" r:id="rId14"/>
    <p:sldId id="308" r:id="rId15"/>
    <p:sldId id="314" r:id="rId16"/>
    <p:sldId id="311" r:id="rId17"/>
    <p:sldId id="313" r:id="rId18"/>
    <p:sldId id="300" r:id="rId19"/>
    <p:sldId id="305" r:id="rId20"/>
    <p:sldId id="268" r:id="rId21"/>
    <p:sldId id="281" r:id="rId22"/>
    <p:sldId id="273" r:id="rId23"/>
    <p:sldId id="282" r:id="rId24"/>
    <p:sldId id="320" r:id="rId25"/>
    <p:sldId id="318" r:id="rId26"/>
    <p:sldId id="317" r:id="rId27"/>
    <p:sldId id="283" r:id="rId28"/>
    <p:sldId id="30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96" autoAdjust="0"/>
    <p:restoredTop sz="73919" autoAdjust="0"/>
  </p:normalViewPr>
  <p:slideViewPr>
    <p:cSldViewPr snapToGrid="0">
      <p:cViewPr varScale="1">
        <p:scale>
          <a:sx n="66" d="100"/>
          <a:sy n="66" d="100"/>
        </p:scale>
        <p:origin x="67" y="1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333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3/26/2023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3/26/2023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2023 </a:t>
            </a:r>
            <a:r>
              <a:rPr lang="en-US" dirty="0" err="1"/>
              <a:t>Cdr’s</a:t>
            </a:r>
            <a:r>
              <a:rPr lang="en-US" dirty="0"/>
              <a:t> Training Goals </a:t>
            </a:r>
          </a:p>
          <a:p>
            <a:r>
              <a:rPr lang="en-US" dirty="0"/>
              <a:t>Include </a:t>
            </a:r>
            <a:r>
              <a:rPr lang="en-US" dirty="0" err="1"/>
              <a:t>Xos</a:t>
            </a:r>
            <a:r>
              <a:rPr lang="en-US" dirty="0"/>
              <a:t>   </a:t>
            </a:r>
          </a:p>
          <a:p>
            <a:r>
              <a:rPr lang="en-US" dirty="0"/>
              <a:t>Meet &amp; Greet Commanders and XO s </a:t>
            </a:r>
          </a:p>
          <a:p>
            <a:r>
              <a:rPr lang="en-US" dirty="0"/>
              <a:t>Learn of Squadron’s Hot Buttons </a:t>
            </a:r>
          </a:p>
          <a:p>
            <a:r>
              <a:rPr lang="en-US" dirty="0"/>
              <a:t>Explain ongoing USPS Changes</a:t>
            </a:r>
          </a:p>
          <a:p>
            <a:r>
              <a:rPr lang="en-US" dirty="0"/>
              <a:t>Explain ad-hock Re-organization Committee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 to describe each job </a:t>
            </a:r>
          </a:p>
          <a:p>
            <a:r>
              <a:rPr lang="en-US" dirty="0"/>
              <a:t>Stress that other ongoing training sessions </a:t>
            </a:r>
          </a:p>
          <a:p>
            <a:r>
              <a:rPr lang="en-US" dirty="0"/>
              <a:t>Stress that we are responsible for all activity </a:t>
            </a:r>
          </a:p>
          <a:p>
            <a:r>
              <a:rPr lang="en-US" dirty="0"/>
              <a:t>Explain General vs Standing Committees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99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ongoing Bylaw Revisions – Started by National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46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document hierarchy and where to find documents </a:t>
            </a:r>
          </a:p>
          <a:p>
            <a:r>
              <a:rPr lang="en-US" dirty="0"/>
              <a:t>Emphasize voluntary manpower and that many documents are outdated </a:t>
            </a:r>
          </a:p>
          <a:p>
            <a:r>
              <a:rPr lang="en-US" dirty="0"/>
              <a:t>Suggest that old military command structure does not work in the voluntary world.</a:t>
            </a:r>
          </a:p>
          <a:p>
            <a:r>
              <a:rPr lang="en-US" dirty="0"/>
              <a:t>Remind of the many other documents describing jobs exist and may not be up to date..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71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77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95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 that this page is intended to be a on-stop set of link to the data we commanders need </a:t>
            </a:r>
          </a:p>
          <a:p>
            <a:r>
              <a:rPr lang="en-US" dirty="0"/>
              <a:t>Pre-warn that links may not be up-to-date </a:t>
            </a:r>
          </a:p>
          <a:p>
            <a:r>
              <a:rPr lang="en-US" dirty="0"/>
              <a:t>Mention the two listed forms &amp; explain their purpose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90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69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NEIGHBORING</a:t>
            </a:r>
            <a:r>
              <a:rPr lang="en-US" baseline="0" dirty="0"/>
              <a:t> SQUADRONS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6877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Invite 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0102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9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everyone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97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 Blades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6243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5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91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44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US and our Roles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0617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83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-  This is an orientation session.  </a:t>
            </a:r>
          </a:p>
          <a:p>
            <a:r>
              <a:rPr lang="en-US" dirty="0"/>
              <a:t>Have a show of hands: </a:t>
            </a:r>
          </a:p>
          <a:p>
            <a:r>
              <a:rPr lang="en-US" dirty="0"/>
              <a:t>	New to current job </a:t>
            </a:r>
          </a:p>
          <a:p>
            <a:r>
              <a:rPr lang="en-US" dirty="0"/>
              <a:t>	2</a:t>
            </a:r>
            <a:r>
              <a:rPr lang="en-US" baseline="30000" dirty="0"/>
              <a:t>nd</a:t>
            </a:r>
            <a:r>
              <a:rPr lang="en-US" dirty="0"/>
              <a:t> year or greater in job</a:t>
            </a:r>
          </a:p>
          <a:p>
            <a:r>
              <a:rPr lang="en-US" dirty="0"/>
              <a:t>	Have an issue we  should understand </a:t>
            </a:r>
          </a:p>
          <a:p>
            <a:r>
              <a:rPr lang="en-US" dirty="0"/>
              <a:t>	Are serving as commander </a:t>
            </a:r>
          </a:p>
          <a:p>
            <a:r>
              <a:rPr lang="en-US" dirty="0"/>
              <a:t>	Are serving as XO</a:t>
            </a:r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13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57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 to lead to identify and make comments </a:t>
            </a:r>
          </a:p>
          <a:p>
            <a:r>
              <a:rPr lang="en-US" dirty="0"/>
              <a:t>Round the room to focus on CDRs and XOs</a:t>
            </a:r>
          </a:p>
          <a:p>
            <a:endParaRPr lang="en-US" dirty="0"/>
          </a:p>
          <a:p>
            <a:r>
              <a:rPr lang="en-US" dirty="0"/>
              <a:t>Finish with Joe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09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39446-6953-447E-A4E3-E7CFBF8700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65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(2017)     1500 Examiners             27,000 vessels              &gt;1,000 classes               15,000 students</a:t>
            </a:r>
          </a:p>
          <a:p>
            <a:endParaRPr lang="en-US" dirty="0"/>
          </a:p>
          <a:p>
            <a:r>
              <a:rPr lang="en-US" dirty="0"/>
              <a:t>Difficult to measure</a:t>
            </a:r>
            <a:r>
              <a:rPr lang="en-US" baseline="0" dirty="0"/>
              <a:t> how many accidents 	Ernie </a:t>
            </a:r>
            <a:r>
              <a:rPr lang="en-US" baseline="0" dirty="0" err="1"/>
              <a:t>Marshburn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Paddlecraft</a:t>
            </a:r>
            <a:r>
              <a:rPr lang="en-US" baseline="0" dirty="0"/>
              <a:t>		30 million		need education		PFD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39446-6953-447E-A4E3-E7CFBF870046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415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25B1A-BC0A-4AF2-8D75-EAD7E56CD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725225-207E-444F-99B0-94D2B53C6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598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58AE1-E878-43D7-A475-251D7BF8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A19A7-2EE6-43D9-B200-DBC54D74B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896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EF067-D197-4A55-8E43-203B0959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6842A-1176-4322-9FB6-40132F277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813426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0FC8-AC4C-452C-B7E9-9E3705236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FEE98-37AA-4BE8-96E2-310CA4771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F5BEA-F48F-422D-B4D1-3B3BD2867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409482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266FC-6949-47B8-A7B5-900E6B9E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D6FF3-4065-4C3F-A175-70782D17F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90B2B-B74F-4435-AD6F-4C4B4B374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68B76B-534B-472B-8BE4-AE2205614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1BA5C-9374-4C10-A031-5A487DD27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474387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F1D64A-126F-4CCD-8E93-78C57389B1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87" y="5866268"/>
            <a:ext cx="4572000" cy="7620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B0DC8D-0180-49E6-BF8C-E743E89F6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B4BE1-5FB7-4BF1-A500-089E53776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47850"/>
            <a:ext cx="10515600" cy="3980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56D0D7-4DF0-4117-BC9B-A50C5DA1B1FF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838200" y="5828145"/>
            <a:ext cx="10550236" cy="3812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9BBB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1F894B2-F12A-4502-B5EC-C91099405625}"/>
              </a:ext>
            </a:extLst>
          </p:cNvPr>
          <p:cNvSpPr txBox="1"/>
          <p:nvPr userDrawn="1"/>
        </p:nvSpPr>
        <p:spPr>
          <a:xfrm>
            <a:off x="4800600" y="6444762"/>
            <a:ext cx="2875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Mid-Atlantic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6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sps.org/national/rules/Files/USPS%20National%20Bylaws%20March%202023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sps.org/images/secretary/heritageanddocuments/documentslibrary/LeadershipDev/Job_Descriptions/Revised_District_Jobs_-_May_2018.pdf" TargetMode="External"/><Relationship Id="rId5" Type="http://schemas.openxmlformats.org/officeDocument/2006/relationships/hyperlink" Target="https://usps.org/images/secretary/heritageanddocuments/documentslibrary/LeadershipDev/Job_Descriptions/Revised_Squadron_Jobs_-_May_2018.pdf" TargetMode="External"/><Relationship Id="rId4" Type="http://schemas.openxmlformats.org/officeDocument/2006/relationships/hyperlink" Target="https://usps.org/images/secretary/opman/opsman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ps.org/index.php/departments/14000/14600/758-commanders-kit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C59D-AB63-4C9B-AE82-EA13105288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E877C7-2ADF-424E-B8E5-18218915E6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8B11D2-8734-41BC-9F91-8FF03B65B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32" y="252168"/>
            <a:ext cx="6227135" cy="492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7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to Stay Relevant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364" y="42332"/>
            <a:ext cx="3386667" cy="3386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67D6FB-584C-43A9-B32E-DDE5F650F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9"/>
            <a:ext cx="2075121" cy="211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2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2961A-EC1B-469E-BC64-98F8809C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0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Traditional Squadron &amp; District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1B59B-80C6-446F-AEF5-E83917539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2636"/>
            <a:ext cx="11353801" cy="4135509"/>
          </a:xfrm>
        </p:spPr>
        <p:txBody>
          <a:bodyPr>
            <a:normAutofit/>
          </a:bodyPr>
          <a:lstStyle/>
          <a:p>
            <a:r>
              <a:rPr lang="en-US" sz="3200" dirty="0"/>
              <a:t>Commander – Manages all Departments </a:t>
            </a:r>
          </a:p>
          <a:p>
            <a:pPr lvl="1"/>
            <a:r>
              <a:rPr lang="en-US" sz="2800" dirty="0"/>
              <a:t>Treasurer – Handles $ </a:t>
            </a:r>
          </a:p>
          <a:p>
            <a:pPr lvl="1"/>
            <a:r>
              <a:rPr lang="en-US" sz="2800" dirty="0"/>
              <a:t>Secretary – Manages Records and Communications </a:t>
            </a:r>
          </a:p>
          <a:p>
            <a:pPr lvl="1"/>
            <a:r>
              <a:rPr lang="en-US" sz="2800" dirty="0"/>
              <a:t>Administrative – Plans and executes all internal activities </a:t>
            </a:r>
          </a:p>
          <a:p>
            <a:pPr lvl="1"/>
            <a:r>
              <a:rPr lang="en-US" sz="2800" dirty="0"/>
              <a:t>Educational – Develop &amp; Deliver Training Classes to members &amp; public</a:t>
            </a:r>
          </a:p>
          <a:p>
            <a:pPr lvl="1"/>
            <a:r>
              <a:rPr lang="en-US" sz="2800" dirty="0"/>
              <a:t>Executive – Coordinates all external activities </a:t>
            </a:r>
          </a:p>
          <a:p>
            <a:pPr lvl="1"/>
            <a:r>
              <a:rPr lang="en-US" sz="2800" dirty="0"/>
              <a:t>Standing committees as needed </a:t>
            </a:r>
          </a:p>
          <a:p>
            <a:r>
              <a:rPr lang="en-US" sz="3200" dirty="0"/>
              <a:t>General Committees – Elected to monitor …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8A6DEA-C45E-4DA5-B108-5203E4D67389}"/>
              </a:ext>
            </a:extLst>
          </p:cNvPr>
          <p:cNvCxnSpPr/>
          <p:nvPr/>
        </p:nvCxnSpPr>
        <p:spPr>
          <a:xfrm>
            <a:off x="838199" y="707571"/>
            <a:ext cx="10700658" cy="502920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77E918-D469-462C-8E57-1371A0ABA42B}"/>
              </a:ext>
            </a:extLst>
          </p:cNvPr>
          <p:cNvCxnSpPr/>
          <p:nvPr/>
        </p:nvCxnSpPr>
        <p:spPr>
          <a:xfrm flipH="1">
            <a:off x="838199" y="489857"/>
            <a:ext cx="10624458" cy="5148943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95397-0255-42C4-8374-C39C10E0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Bylaws may be rewritten to require – </a:t>
            </a:r>
            <a:br>
              <a:rPr lang="en-US" dirty="0"/>
            </a:br>
            <a:r>
              <a:rPr lang="en-US" dirty="0"/>
              <a:t>at a Minimum: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B2010-D3A6-4915-82D7-418EE53D3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523"/>
            <a:ext cx="10515600" cy="3980295"/>
          </a:xfrm>
        </p:spPr>
        <p:txBody>
          <a:bodyPr/>
          <a:lstStyle/>
          <a:p>
            <a:r>
              <a:rPr lang="en-US" sz="2800" dirty="0"/>
              <a:t>Commander </a:t>
            </a:r>
          </a:p>
          <a:p>
            <a:r>
              <a:rPr lang="en-US" sz="2800" dirty="0"/>
              <a:t>	Educational Officer </a:t>
            </a:r>
          </a:p>
          <a:p>
            <a:r>
              <a:rPr lang="en-US" sz="2800" dirty="0"/>
              <a:t>	Treasurer </a:t>
            </a:r>
          </a:p>
          <a:p>
            <a:r>
              <a:rPr lang="en-US" sz="2800" dirty="0"/>
              <a:t>	Secretary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B8AFD6-93AD-4BC6-B37F-2E9C3F812E15}"/>
              </a:ext>
            </a:extLst>
          </p:cNvPr>
          <p:cNvSpPr/>
          <p:nvPr/>
        </p:nvSpPr>
        <p:spPr>
          <a:xfrm>
            <a:off x="1289641" y="2806995"/>
            <a:ext cx="2604977" cy="1244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117C7D-4A15-49D2-A294-7E129B7367F7}"/>
              </a:ext>
            </a:extLst>
          </p:cNvPr>
          <p:cNvSpPr txBox="1"/>
          <p:nvPr/>
        </p:nvSpPr>
        <p:spPr>
          <a:xfrm>
            <a:off x="3612445" y="3261007"/>
            <a:ext cx="240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May be same Member!</a:t>
            </a:r>
          </a:p>
        </p:txBody>
      </p:sp>
    </p:spTree>
    <p:extLst>
      <p:ext uri="{BB962C8B-B14F-4D97-AF65-F5344CB8AC3E}">
        <p14:creationId xmlns:p14="http://schemas.microsoft.com/office/powerpoint/2010/main" val="1069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BAF1-AF2E-4104-92D1-94EB85991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USPS to </a:t>
            </a:r>
            <a:r>
              <a:rPr lang="en-US" dirty="0">
                <a:solidFill>
                  <a:srgbClr val="FF0000"/>
                </a:solidFill>
              </a:rPr>
              <a:t>America’s Boating Club®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Guidelines –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Documents that are Evolving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68971-9CEE-4CC3-AB45-B7341699B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USPS Bylaws –  </a:t>
            </a:r>
            <a:r>
              <a:rPr lang="en-US" sz="1600" dirty="0">
                <a:hlinkClick r:id="rId3"/>
              </a:rPr>
              <a:t>https://usps.org/national/rules/Files/USPS%20National%20Bylaws%20March%202023.pdf</a:t>
            </a:r>
            <a:r>
              <a:rPr lang="en-US" sz="1600" dirty="0"/>
              <a:t> </a:t>
            </a:r>
          </a:p>
          <a:p>
            <a:pPr lvl="1"/>
            <a:r>
              <a:rPr lang="en-US" dirty="0"/>
              <a:t>38 pages – rewritten in 2021!  Amended in 2023!</a:t>
            </a:r>
          </a:p>
          <a:p>
            <a:r>
              <a:rPr lang="en-US" dirty="0"/>
              <a:t>Operations Manual – </a:t>
            </a:r>
            <a:r>
              <a:rPr lang="en-US" sz="1800" dirty="0">
                <a:hlinkClick r:id="rId4"/>
              </a:rPr>
              <a:t>https://usps.org/images/secretary/opman/opsman.pdf</a:t>
            </a:r>
            <a:r>
              <a:rPr lang="en-US" sz="1800" dirty="0"/>
              <a:t> </a:t>
            </a:r>
            <a:endParaRPr lang="en-US" dirty="0"/>
          </a:p>
          <a:p>
            <a:pPr lvl="1"/>
            <a:r>
              <a:rPr lang="en-US" dirty="0"/>
              <a:t>296 pages – rewritten in January 2023</a:t>
            </a:r>
          </a:p>
          <a:p>
            <a:r>
              <a:rPr lang="en-US" dirty="0"/>
              <a:t>Many Documents that help explain –  W</a:t>
            </a:r>
          </a:p>
          <a:p>
            <a:pPr lvl="1"/>
            <a:r>
              <a:rPr lang="en-US" dirty="0"/>
              <a:t>Squadron Job Descriptions – (today’s handout) – Written in Prior  Years</a:t>
            </a:r>
          </a:p>
          <a:p>
            <a:pPr marL="914400" lvl="2" indent="0">
              <a:buNone/>
            </a:pPr>
            <a:r>
              <a:rPr lang="en-US" sz="1100" dirty="0">
                <a:hlinkClick r:id="rId5"/>
              </a:rPr>
              <a:t>https://usps.org/images/secretary/heritageanddocuments/documentslibrary/LeadershipDev/Job_Descriptions/Revised_Squadron_Jobs_-_May_2018.pdf</a:t>
            </a:r>
            <a:r>
              <a:rPr lang="en-US" sz="1100" dirty="0"/>
              <a:t> </a:t>
            </a:r>
            <a:endParaRPr lang="en-US" dirty="0"/>
          </a:p>
          <a:p>
            <a:pPr lvl="1"/>
            <a:r>
              <a:rPr lang="en-US" dirty="0"/>
              <a:t>District Job Descriptions - </a:t>
            </a:r>
          </a:p>
          <a:p>
            <a:pPr marL="914400" lvl="2" indent="0">
              <a:buNone/>
            </a:pPr>
            <a:r>
              <a:rPr lang="en-US" sz="1100" dirty="0">
                <a:hlinkClick r:id="rId6"/>
              </a:rPr>
              <a:t>https://usps.org/images/secretary/heritageanddocuments/documentslibrary/LeadershipDev/Job_Descriptions/Revised_District_Jobs_-_May_2018.pdf</a:t>
            </a:r>
            <a:r>
              <a:rPr lang="en-US" sz="1100" dirty="0"/>
              <a:t>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EBAC-1452-424C-82F3-ED4A5B131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Ad-Hock Reorganization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7D227-AAAC-4D0D-BCED-AD4F6CC49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informal committee initiated by then CC Mary Page Abbott</a:t>
            </a:r>
          </a:p>
          <a:p>
            <a:r>
              <a:rPr lang="en-US" dirty="0"/>
              <a:t>Working independent from other structured committees </a:t>
            </a:r>
          </a:p>
          <a:p>
            <a:pPr lvl="1"/>
            <a:r>
              <a:rPr lang="en-US" dirty="0"/>
              <a:t>With some level of coordination or opposition </a:t>
            </a:r>
          </a:p>
          <a:p>
            <a:r>
              <a:rPr lang="en-US" dirty="0"/>
              <a:t>Some Wild Recommendations – “Eliminate Districts” </a:t>
            </a:r>
          </a:p>
          <a:p>
            <a:r>
              <a:rPr lang="en-US" dirty="0"/>
              <a:t>Some sound Recommendations</a:t>
            </a:r>
          </a:p>
          <a:p>
            <a:r>
              <a:rPr lang="en-US" dirty="0"/>
              <a:t>On-going - May lead to significant changes </a:t>
            </a:r>
          </a:p>
        </p:txBody>
      </p:sp>
    </p:spTree>
    <p:extLst>
      <p:ext uri="{BB962C8B-B14F-4D97-AF65-F5344CB8AC3E}">
        <p14:creationId xmlns:p14="http://schemas.microsoft.com/office/powerpoint/2010/main" val="20677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C2C61-28E4-44C3-B3DF-09C98E08A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Squadron Cdr.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sub-set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en-US" dirty="0"/>
              <a:t> Job Description </a:t>
            </a:r>
            <a:br>
              <a:rPr lang="en-US" dirty="0"/>
            </a:br>
            <a:r>
              <a:rPr lang="en-US" sz="1800" dirty="0"/>
              <a:t>(List continues in “Squadron Job Descriptions” document! </a:t>
            </a:r>
            <a:r>
              <a:rPr lang="en-US" sz="16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FB4F9-CC79-4163-A02E-CD16F2EE9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Preside at all Club Membership and </a:t>
            </a:r>
            <a:r>
              <a:rPr lang="en-US" dirty="0" err="1"/>
              <a:t>ExecCom</a:t>
            </a:r>
            <a:r>
              <a:rPr lang="en-US" dirty="0"/>
              <a:t> Mtgs</a:t>
            </a:r>
          </a:p>
          <a:p>
            <a:pPr lvl="1"/>
            <a:r>
              <a:rPr lang="en-US" dirty="0"/>
              <a:t>Be familiar with Robert’s Rules of Order</a:t>
            </a:r>
          </a:p>
          <a:p>
            <a:r>
              <a:rPr lang="en-US" dirty="0"/>
              <a:t>A Member of District Executive Dept., Council and Conference; and a Member of USPS Governing Board</a:t>
            </a:r>
          </a:p>
          <a:p>
            <a:r>
              <a:rPr lang="en-US" dirty="0"/>
              <a:t>Attend National, District meetings or assign a rep</a:t>
            </a:r>
          </a:p>
          <a:p>
            <a:r>
              <a:rPr lang="en-US" dirty="0"/>
              <a:t>Appoint delegates to the Conferences of the District and to the Governing Board and special meetings of USPS </a:t>
            </a:r>
          </a:p>
          <a:p>
            <a:r>
              <a:rPr lang="en-US" dirty="0"/>
              <a:t>Submit Merit-Marks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766D-1B88-4C4B-8EF1-48B0F57B0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Squadron XO. (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sub-set</a:t>
            </a:r>
            <a:r>
              <a:rPr lang="en-US" dirty="0"/>
              <a:t>) Job Description</a:t>
            </a:r>
            <a:br>
              <a:rPr lang="en-US" sz="1800" dirty="0"/>
            </a:br>
            <a:r>
              <a:rPr lang="en-US" sz="1800" dirty="0"/>
              <a:t>(List continues in “Squadron Job Descriptions” document! </a:t>
            </a:r>
            <a:r>
              <a:rPr lang="en-US" sz="16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8E5D3-A6EC-4D42-8321-B0CC1486F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Assist the Commander &amp; Act in the position when needed </a:t>
            </a:r>
          </a:p>
          <a:p>
            <a:pPr lvl="1"/>
            <a:r>
              <a:rPr lang="en-US" dirty="0"/>
              <a:t>Be familiar with Roberts Rules of Order</a:t>
            </a:r>
          </a:p>
          <a:p>
            <a:r>
              <a:rPr lang="en-US" dirty="0"/>
              <a:t>Supervise Squadron Exec. Dept. </a:t>
            </a:r>
          </a:p>
          <a:p>
            <a:pPr lvl="1"/>
            <a:r>
              <a:rPr lang="en-US" dirty="0"/>
              <a:t>Boat Shows </a:t>
            </a:r>
          </a:p>
          <a:p>
            <a:pPr lvl="1"/>
            <a:r>
              <a:rPr lang="en-US" dirty="0"/>
              <a:t>Vessel Safety Checks</a:t>
            </a:r>
          </a:p>
          <a:p>
            <a:pPr lvl="1"/>
            <a:r>
              <a:rPr lang="en-US" dirty="0"/>
              <a:t>Liaison </a:t>
            </a:r>
            <a:r>
              <a:rPr lang="en-US" dirty="0" err="1"/>
              <a:t>Cmte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… </a:t>
            </a:r>
          </a:p>
          <a:p>
            <a:r>
              <a:rPr lang="en-US" dirty="0"/>
              <a:t>Market (Advertise) your squadron within the community</a:t>
            </a:r>
          </a:p>
          <a:p>
            <a:r>
              <a:rPr lang="en-US" dirty="0"/>
              <a:t>Know the jobs of the other departments and assist when needed…?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4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F8F95-0084-4805-98E7-0B6CF5BBA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Commanders’ Kit</a:t>
            </a:r>
            <a:br>
              <a:rPr lang="en-US" dirty="0"/>
            </a:b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A service of the Administrative Dept.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B4A8E-441E-47CE-9AA9-A53D32055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https://www.usps.org/index.php/departments/14000/14600/758-commanders-kits</a:t>
            </a:r>
            <a:endParaRPr lang="en-US" dirty="0"/>
          </a:p>
          <a:p>
            <a:r>
              <a:rPr lang="en-US" dirty="0"/>
              <a:t>A list of links.  </a:t>
            </a:r>
            <a:r>
              <a:rPr lang="en-US" sz="1800" dirty="0"/>
              <a:t>(Intended as a one-stop to find needed data.)</a:t>
            </a:r>
            <a:r>
              <a:rPr lang="en-US" dirty="0"/>
              <a:t> To provide:</a:t>
            </a:r>
          </a:p>
          <a:p>
            <a:pPr lvl="1"/>
            <a:r>
              <a:rPr lang="en-US" dirty="0"/>
              <a:t>Documents </a:t>
            </a:r>
          </a:p>
          <a:p>
            <a:pPr lvl="1"/>
            <a:r>
              <a:rPr lang="en-US" dirty="0"/>
              <a:t>Forms (Alphabet Soup) - OD-2 , ED-1, </a:t>
            </a:r>
            <a:r>
              <a:rPr lang="en-US" dirty="0" err="1"/>
              <a:t>etc</a:t>
            </a:r>
            <a:r>
              <a:rPr lang="en-US" dirty="0"/>
              <a:t>… </a:t>
            </a:r>
          </a:p>
          <a:p>
            <a:pPr lvl="1"/>
            <a:r>
              <a:rPr lang="en-US" dirty="0"/>
              <a:t>Information </a:t>
            </a:r>
          </a:p>
          <a:p>
            <a:pPr lvl="1"/>
            <a:r>
              <a:rPr lang="en-US" dirty="0"/>
              <a:t>Manuals </a:t>
            </a:r>
          </a:p>
          <a:p>
            <a:r>
              <a:rPr lang="en-US" dirty="0"/>
              <a:t>Many broken links . . .</a:t>
            </a:r>
          </a:p>
        </p:txBody>
      </p:sp>
    </p:spTree>
    <p:extLst>
      <p:ext uri="{BB962C8B-B14F-4D97-AF65-F5344CB8AC3E}">
        <p14:creationId xmlns:p14="http://schemas.microsoft.com/office/powerpoint/2010/main" val="104598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F8F95-0084-4805-98E7-0B6CF5BBA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Commander’s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B4A8E-441E-47CE-9AA9-A53D32055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945" y="1549400"/>
            <a:ext cx="8332505" cy="4146550"/>
          </a:xfrm>
        </p:spPr>
        <p:txBody>
          <a:bodyPr>
            <a:normAutofit/>
          </a:bodyPr>
          <a:lstStyle/>
          <a:p>
            <a:r>
              <a:rPr lang="en-US" sz="3600" dirty="0"/>
              <a:t>What am I supposed to be doing?</a:t>
            </a:r>
          </a:p>
          <a:p>
            <a:pPr lvl="1"/>
            <a:r>
              <a:rPr lang="en-US" dirty="0"/>
              <a:t>Organize to serve your members &amp; community </a:t>
            </a:r>
          </a:p>
          <a:p>
            <a:pPr lvl="1"/>
            <a:r>
              <a:rPr lang="en-US" dirty="0"/>
              <a:t>Work to satisfy your Squadron’s Members</a:t>
            </a:r>
          </a:p>
          <a:p>
            <a:pPr lvl="1"/>
            <a:r>
              <a:rPr lang="en-US" dirty="0"/>
              <a:t>Understand our organization &amp; how it is changing </a:t>
            </a:r>
          </a:p>
          <a:p>
            <a:r>
              <a:rPr lang="en-US" sz="3600" dirty="0"/>
              <a:t>Progress can be defined by circumstance</a:t>
            </a:r>
          </a:p>
          <a:p>
            <a:pPr lvl="1"/>
            <a:r>
              <a:rPr lang="en-US" dirty="0"/>
              <a:t>Bite off the part you can do well</a:t>
            </a:r>
          </a:p>
          <a:p>
            <a:pPr lvl="1"/>
            <a:r>
              <a:rPr lang="en-US" dirty="0"/>
              <a:t>Temper expectations</a:t>
            </a:r>
          </a:p>
          <a:p>
            <a:r>
              <a:rPr lang="en-US" sz="3600" dirty="0"/>
              <a:t>Success stories</a:t>
            </a:r>
          </a:p>
        </p:txBody>
      </p:sp>
    </p:spTree>
    <p:extLst>
      <p:ext uri="{BB962C8B-B14F-4D97-AF65-F5344CB8AC3E}">
        <p14:creationId xmlns:p14="http://schemas.microsoft.com/office/powerpoint/2010/main" val="391596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2384" y="1572768"/>
            <a:ext cx="1042053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800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Help is Available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Squadron Members – Many work in District or National Jobs </a:t>
            </a:r>
          </a:p>
          <a:p>
            <a:endParaRPr lang="en-US" dirty="0"/>
          </a:p>
          <a:p>
            <a:r>
              <a:rPr lang="en-US" dirty="0"/>
              <a:t>District Bridge – We are members of  a squadron </a:t>
            </a:r>
          </a:p>
          <a:p>
            <a:endParaRPr lang="en-US" dirty="0"/>
          </a:p>
          <a:p>
            <a:r>
              <a:rPr lang="en-US" dirty="0"/>
              <a:t>District Squadron Development Committee – A set of Past D/Cs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E40BD-0F9B-4327-83F9-C0059A09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9DE8E-1C3A-481A-806A-45A250925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571C1C-B09E-4A4D-B376-491F0695BCE6}"/>
              </a:ext>
            </a:extLst>
          </p:cNvPr>
          <p:cNvSpPr txBox="1"/>
          <p:nvPr/>
        </p:nvSpPr>
        <p:spPr>
          <a:xfrm>
            <a:off x="1573619" y="3800985"/>
            <a:ext cx="93991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Thank you so much for stepping up to serve “your Club” 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BB5E20-6CB2-4E42-98ED-4B9EC6D366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014" y="921776"/>
            <a:ext cx="3171818" cy="25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7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81744" y="2350008"/>
            <a:ext cx="1042053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800" dirty="0"/>
            </a:b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D/5 and The Squadrons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Our missions are similar.  We have the same goals! </a:t>
            </a:r>
          </a:p>
          <a:p>
            <a:r>
              <a:rPr lang="en-US" dirty="0"/>
              <a:t>The district can:</a:t>
            </a:r>
          </a:p>
          <a:p>
            <a:endParaRPr lang="en-US" dirty="0"/>
          </a:p>
          <a:p>
            <a:pPr marL="457200" indent="-457200"/>
            <a:r>
              <a:rPr lang="en-US" dirty="0"/>
              <a:t>Call resources to help when needed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Cross promote events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Advertise your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Mission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Get involved</a:t>
            </a:r>
          </a:p>
          <a:p>
            <a:pPr marL="457200" indent="-457200"/>
            <a:r>
              <a:rPr lang="en-US" dirty="0"/>
              <a:t>Invite others to assist</a:t>
            </a:r>
          </a:p>
          <a:p>
            <a:pPr marL="457200" indent="-457200"/>
            <a:r>
              <a:rPr lang="en-US" dirty="0"/>
              <a:t>Leverage technology and media</a:t>
            </a:r>
          </a:p>
          <a:p>
            <a:pPr marL="457200" indent="-457200"/>
            <a:r>
              <a:rPr lang="en-US" dirty="0"/>
              <a:t>Seek locations where boaters are</a:t>
            </a:r>
          </a:p>
          <a:p>
            <a:pPr marL="457200" indent="-457200"/>
            <a:r>
              <a:rPr lang="en-US" dirty="0"/>
              <a:t>Don’t limit it to boating</a:t>
            </a:r>
          </a:p>
          <a:p>
            <a:pPr marL="457200" indent="-457200"/>
            <a:r>
              <a:rPr lang="en-US" dirty="0"/>
              <a:t>Have fun!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433" y="2197100"/>
            <a:ext cx="3479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9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2384" y="1572768"/>
            <a:ext cx="1042053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5300" dirty="0"/>
              <a:t>What’s in it for Me</a:t>
            </a:r>
            <a:br>
              <a:rPr lang="en-US" sz="5300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54102" y="1847850"/>
            <a:ext cx="9099698" cy="3980295"/>
          </a:xfrm>
        </p:spPr>
        <p:txBody>
          <a:bodyPr/>
          <a:lstStyle/>
          <a:p>
            <a:r>
              <a:rPr lang="en-US" dirty="0"/>
              <a:t>Sense of Accomplishment</a:t>
            </a:r>
          </a:p>
          <a:p>
            <a:endParaRPr lang="en-US" dirty="0"/>
          </a:p>
          <a:p>
            <a:r>
              <a:rPr lang="en-US" dirty="0"/>
              <a:t>New friends</a:t>
            </a:r>
          </a:p>
          <a:p>
            <a:endParaRPr lang="en-US" dirty="0"/>
          </a:p>
          <a:p>
            <a:r>
              <a:rPr lang="en-US" dirty="0"/>
              <a:t>Merit Mark</a:t>
            </a:r>
          </a:p>
          <a:p>
            <a:endParaRPr lang="en-US" dirty="0"/>
          </a:p>
          <a:p>
            <a:r>
              <a:rPr lang="en-US" dirty="0"/>
              <a:t>Highly Visible</a:t>
            </a:r>
          </a:p>
        </p:txBody>
      </p:sp>
    </p:spTree>
    <p:extLst>
      <p:ext uri="{BB962C8B-B14F-4D97-AF65-F5344CB8AC3E}">
        <p14:creationId xmlns:p14="http://schemas.microsoft.com/office/powerpoint/2010/main" val="32533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8F8C3-8628-4BA5-97B3-914217B3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505" y="365125"/>
            <a:ext cx="5409518" cy="227577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D5 Summer </a:t>
            </a:r>
            <a:br>
              <a:rPr lang="en-US" sz="3600" dirty="0"/>
            </a:br>
            <a:r>
              <a:rPr lang="en-US" sz="3600" dirty="0"/>
              <a:t>Conference &amp; Rendezvous</a:t>
            </a:r>
            <a:br>
              <a:rPr lang="en-US" sz="3600" dirty="0"/>
            </a:br>
            <a:r>
              <a:rPr lang="en-US" sz="3600" dirty="0">
                <a:solidFill>
                  <a:srgbClr val="FF0000"/>
                </a:solidFill>
              </a:rPr>
              <a:t>Lankford Bay Marina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July  27-31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6591C-34FB-481F-8444-B5CB2C3C2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731977"/>
            <a:ext cx="5157787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Cruise to </a:t>
            </a:r>
          </a:p>
          <a:p>
            <a:pPr algn="ctr"/>
            <a:r>
              <a:rPr lang="en-US" dirty="0"/>
              <a:t>Lankford Bay Marina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18221-7D26-4720-A139-7955B1AD9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646967"/>
            <a:ext cx="5157787" cy="2542696"/>
          </a:xfrm>
        </p:spPr>
        <p:txBody>
          <a:bodyPr>
            <a:normAutofit/>
          </a:bodyPr>
          <a:lstStyle/>
          <a:p>
            <a:r>
              <a:rPr lang="en-US" sz="2000" dirty="0"/>
              <a:t>Multi-stop cruise</a:t>
            </a:r>
          </a:p>
          <a:p>
            <a:r>
              <a:rPr lang="en-US" sz="2000" dirty="0"/>
              <a:t>Led by R. Bernard </a:t>
            </a:r>
          </a:p>
          <a:p>
            <a:r>
              <a:rPr lang="en-US" sz="2000" dirty="0"/>
              <a:t>Power &amp; Sail Friendly </a:t>
            </a:r>
          </a:p>
          <a:p>
            <a:r>
              <a:rPr lang="en-US" sz="2000" dirty="0"/>
              <a:t>Details TBA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E5AAF-6202-457C-A743-20AD71866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731977"/>
            <a:ext cx="5183188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Rendezvous &amp; </a:t>
            </a:r>
          </a:p>
          <a:p>
            <a:pPr algn="ctr"/>
            <a:r>
              <a:rPr lang="en-US" dirty="0"/>
              <a:t>maybe a conference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28BCE1-CB80-454D-B7AF-4D651A8B4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3429" y="3646967"/>
            <a:ext cx="5183188" cy="2542696"/>
          </a:xfrm>
        </p:spPr>
        <p:txBody>
          <a:bodyPr>
            <a:normAutofit/>
          </a:bodyPr>
          <a:lstStyle/>
          <a:p>
            <a:r>
              <a:rPr lang="en-US" sz="2000" dirty="0"/>
              <a:t>ABC Annapolis Sponsored</a:t>
            </a:r>
          </a:p>
          <a:p>
            <a:r>
              <a:rPr lang="en-US" sz="2000" dirty="0"/>
              <a:t>Seminars</a:t>
            </a:r>
          </a:p>
          <a:p>
            <a:r>
              <a:rPr lang="en-US" sz="2000" dirty="0"/>
              <a:t>Games </a:t>
            </a:r>
          </a:p>
          <a:p>
            <a:r>
              <a:rPr lang="en-US" sz="2000" dirty="0"/>
              <a:t>Navigation Contest</a:t>
            </a:r>
          </a:p>
          <a:p>
            <a:r>
              <a:rPr lang="en-US" sz="2000" dirty="0"/>
              <a:t>Details TBA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19995C-C8FB-4D92-8A3E-843CF4080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103" y="365125"/>
            <a:ext cx="3139854" cy="1643578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64386D5-D06B-499E-9C24-AE3C416D8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552" y="365125"/>
            <a:ext cx="3451057" cy="187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4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22BF94-B363-4826-846B-57DAA562A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61" y="1226680"/>
            <a:ext cx="3303480" cy="2202320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7EB431F-273E-492E-8435-BEC4A5AA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2" y="175939"/>
            <a:ext cx="5578366" cy="560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0F4B68-3305-42DE-8EDE-7C704364C031}"/>
              </a:ext>
            </a:extLst>
          </p:cNvPr>
          <p:cNvSpPr txBox="1"/>
          <p:nvPr/>
        </p:nvSpPr>
        <p:spPr>
          <a:xfrm>
            <a:off x="583023" y="3676782"/>
            <a:ext cx="43699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333399"/>
                </a:solidFill>
                <a:effectLst/>
                <a:latin typeface="Helvetica Neue"/>
              </a:rPr>
              <a:t>Kansas City </a:t>
            </a:r>
          </a:p>
          <a:p>
            <a:pPr algn="ctr"/>
            <a:r>
              <a:rPr lang="en-US" sz="2400" b="0" i="0" dirty="0">
                <a:solidFill>
                  <a:srgbClr val="333399"/>
                </a:solidFill>
                <a:effectLst/>
                <a:latin typeface="Helvetica Neue"/>
              </a:rPr>
              <a:t>Marriott Downtown</a:t>
            </a:r>
            <a:endParaRPr lang="en-US" sz="24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ctr"/>
            <a:r>
              <a:rPr lang="en-US" sz="2400" b="0" i="0" dirty="0">
                <a:solidFill>
                  <a:srgbClr val="333399"/>
                </a:solidFill>
                <a:effectLst/>
                <a:latin typeface="Helvetica Neue"/>
              </a:rPr>
              <a:t>200 WEST 12TH STREET,  </a:t>
            </a:r>
          </a:p>
          <a:p>
            <a:pPr algn="ctr"/>
            <a:r>
              <a:rPr lang="en-US" sz="2400" b="0" i="0" dirty="0">
                <a:solidFill>
                  <a:srgbClr val="333399"/>
                </a:solidFill>
                <a:effectLst/>
                <a:latin typeface="Helvetica Neue"/>
              </a:rPr>
              <a:t>KANSAS CITY, MISSOURI, 64105</a:t>
            </a:r>
            <a:endParaRPr lang="en-US" sz="24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6808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2E482-6493-4FEB-B291-D9060200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" y="354493"/>
            <a:ext cx="5359129" cy="52807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America’s </a:t>
            </a:r>
            <a:r>
              <a:rPr lang="en-US" sz="3200" dirty="0">
                <a:solidFill>
                  <a:srgbClr val="0070C0"/>
                </a:solidFill>
              </a:rPr>
              <a:t>Boating Club® 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Mid-Atlantic 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4000" dirty="0"/>
            </a:br>
            <a:r>
              <a:rPr lang="en-US" sz="4000" dirty="0">
                <a:solidFill>
                  <a:srgbClr val="FFC000"/>
                </a:solidFill>
              </a:rPr>
              <a:t>Fall Educational Conference</a:t>
            </a:r>
            <a:br>
              <a:rPr lang="en-US" sz="4000" dirty="0">
                <a:solidFill>
                  <a:srgbClr val="FFC000"/>
                </a:solidFill>
              </a:rPr>
            </a:br>
            <a:br>
              <a:rPr lang="en-US" sz="4000" dirty="0">
                <a:solidFill>
                  <a:srgbClr val="FFC000"/>
                </a:solidFill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2-5, 2023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1588ED-7A8F-4F6D-8A4D-C7ADC2E27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9129" y="0"/>
            <a:ext cx="6832871" cy="39798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837746-76D4-4483-9490-C2162BE1F393}"/>
              </a:ext>
            </a:extLst>
          </p:cNvPr>
          <p:cNvSpPr txBox="1"/>
          <p:nvPr/>
        </p:nvSpPr>
        <p:spPr>
          <a:xfrm>
            <a:off x="5569847" y="3884229"/>
            <a:ext cx="64114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692 Maritime Boulevard, Building 2 </a:t>
            </a:r>
          </a:p>
          <a:p>
            <a:pPr algn="ctr"/>
            <a:r>
              <a:rPr lang="en-US" sz="2400" dirty="0"/>
              <a:t>Linthicum Heights, MD 21090-1952</a:t>
            </a:r>
          </a:p>
        </p:txBody>
      </p:sp>
    </p:spTree>
    <p:extLst>
      <p:ext uri="{BB962C8B-B14F-4D97-AF65-F5344CB8AC3E}">
        <p14:creationId xmlns:p14="http://schemas.microsoft.com/office/powerpoint/2010/main" val="38988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6984" y="1481328"/>
            <a:ext cx="1042053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800" dirty="0"/>
            </a:br>
            <a:endParaRPr lang="en-US" sz="28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Don’t forget this a volunteer organization </a:t>
            </a:r>
            <a:br>
              <a:rPr lang="en-US" dirty="0"/>
            </a:br>
            <a:r>
              <a:rPr lang="en-US" dirty="0"/>
              <a:t>Have fun!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Let me know if you have questions.</a:t>
            </a:r>
          </a:p>
          <a:p>
            <a:r>
              <a:rPr lang="en-US" dirty="0"/>
              <a:t>Best of luck for a wonderful year ahead!</a:t>
            </a:r>
          </a:p>
          <a:p>
            <a:endParaRPr lang="en-US" dirty="0"/>
          </a:p>
          <a:p>
            <a:r>
              <a:rPr lang="en-US" dirty="0"/>
              <a:t>Lets </a:t>
            </a:r>
            <a:r>
              <a:rPr lang="en-US" sz="3500" dirty="0"/>
              <a:t>“BUILD FOR THE FUTURE”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9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7C-85D6-4F68-9BD0-5A102C425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819ECF-D7B3-4C11-8429-EC085EFC2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69" y="365125"/>
            <a:ext cx="5933661" cy="4972408"/>
          </a:xfrm>
        </p:spPr>
      </p:pic>
    </p:spTree>
    <p:extLst>
      <p:ext uri="{BB962C8B-B14F-4D97-AF65-F5344CB8AC3E}">
        <p14:creationId xmlns:p14="http://schemas.microsoft.com/office/powerpoint/2010/main" val="200574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8584CB-022B-4050-BA9B-B61CDF91D5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73" y="289140"/>
            <a:ext cx="3171818" cy="2507224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EB6A1B6C-74B4-476B-8253-818D4035B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10994"/>
            <a:ext cx="9144000" cy="734866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Cdr. &amp; Exec. Officer Orientation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656945-090C-481B-8141-27AA2BE8C004}"/>
              </a:ext>
            </a:extLst>
          </p:cNvPr>
          <p:cNvSpPr txBox="1"/>
          <p:nvPr/>
        </p:nvSpPr>
        <p:spPr>
          <a:xfrm>
            <a:off x="2083981" y="4330925"/>
            <a:ext cx="10108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Joseph (Joe) Gibson – 		District Commander Elect</a:t>
            </a:r>
            <a:br>
              <a:rPr lang="en-US" sz="2800" dirty="0"/>
            </a:br>
            <a:r>
              <a:rPr lang="en-US" sz="2800" dirty="0"/>
              <a:t>Robert (Bob) Blevins – 		District Executive Officer Elect</a:t>
            </a:r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C38DC-1C42-4834-8D61-19C4EA789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080" y="131209"/>
            <a:ext cx="7946720" cy="155947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+mn-lt"/>
              </a:rPr>
              <a:t>United States Power Squadrons®</a:t>
            </a:r>
            <a:r>
              <a:rPr lang="en-US" sz="2800" b="1" dirty="0">
                <a:latin typeface="+mn-lt"/>
              </a:rPr>
              <a:t> District  5 </a:t>
            </a:r>
            <a:br>
              <a:rPr lang="en-US" sz="2800" b="1" dirty="0">
                <a:latin typeface="+mn-lt"/>
              </a:rPr>
            </a:br>
            <a:r>
              <a:rPr lang="en-US" sz="2000" i="1" dirty="0">
                <a:latin typeface="+mn-lt"/>
              </a:rPr>
              <a:t>is becoming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solidFill>
                  <a:srgbClr val="FF0000"/>
                </a:solidFill>
                <a:latin typeface="+mn-lt"/>
              </a:rPr>
              <a:t>America’s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Boating Club®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Mid-Atlantic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06333-40AD-4953-886F-61AA6DAA4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55933"/>
            <a:ext cx="5181600" cy="3321030"/>
          </a:xfrm>
        </p:spPr>
        <p:txBody>
          <a:bodyPr>
            <a:normAutofit/>
          </a:bodyPr>
          <a:lstStyle/>
          <a:p>
            <a:r>
              <a:rPr lang="en-US" sz="3200" dirty="0"/>
              <a:t>Understand who we are</a:t>
            </a:r>
          </a:p>
          <a:p>
            <a:r>
              <a:rPr lang="en-US" sz="3200" dirty="0"/>
              <a:t>Identify our issues </a:t>
            </a:r>
          </a:p>
          <a:p>
            <a:r>
              <a:rPr lang="en-US" sz="3200" dirty="0"/>
              <a:t>Learn a little about our job  </a:t>
            </a:r>
          </a:p>
          <a:p>
            <a:r>
              <a:rPr lang="en-US" sz="3200" dirty="0"/>
              <a:t>Kick-off the 2023 / 2024 Year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E0938-0C33-4456-8CBF-98B2D78F2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55933"/>
            <a:ext cx="5181600" cy="3321029"/>
          </a:xfrm>
        </p:spPr>
        <p:txBody>
          <a:bodyPr>
            <a:normAutofit/>
          </a:bodyPr>
          <a:lstStyle/>
          <a:p>
            <a:r>
              <a:rPr lang="en-US" dirty="0"/>
              <a:t>Establish Communications</a:t>
            </a:r>
          </a:p>
          <a:p>
            <a:pPr lvl="1"/>
            <a:r>
              <a:rPr lang="en-US" dirty="0"/>
              <a:t>Contact data sent to commanders</a:t>
            </a:r>
          </a:p>
          <a:p>
            <a:r>
              <a:rPr lang="en-US" dirty="0"/>
              <a:t>Discuss plans for the coming year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B9374-BB5F-48F0-9514-97EC2A824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57" y="131209"/>
            <a:ext cx="2367057" cy="16099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715BC8-AD36-4496-BF6F-D32352D2C2FC}"/>
              </a:ext>
            </a:extLst>
          </p:cNvPr>
          <p:cNvSpPr txBox="1"/>
          <p:nvPr/>
        </p:nvSpPr>
        <p:spPr>
          <a:xfrm>
            <a:off x="956930" y="1998921"/>
            <a:ext cx="1039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b="1" dirty="0"/>
              <a:t>Cdr. &amp; Exec. Orientation - A Session to:</a:t>
            </a:r>
          </a:p>
        </p:txBody>
      </p:sp>
    </p:spTree>
    <p:extLst>
      <p:ext uri="{BB962C8B-B14F-4D97-AF65-F5344CB8AC3E}">
        <p14:creationId xmlns:p14="http://schemas.microsoft.com/office/powerpoint/2010/main" val="349396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2384" y="1572768"/>
            <a:ext cx="10420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br>
              <a:rPr lang="en-US" sz="2800" dirty="0"/>
            </a:br>
            <a:endParaRPr lang="en-US" sz="2800" dirty="0"/>
          </a:p>
          <a:p>
            <a:pPr marL="45720" indent="0">
              <a:buNone/>
            </a:pPr>
            <a:r>
              <a:rPr lang="en-US" sz="2800" dirty="0"/>
              <a:t>	</a:t>
            </a:r>
          </a:p>
          <a:p>
            <a:pPr marL="45720" indent="0">
              <a:buNone/>
            </a:pPr>
            <a:r>
              <a:rPr lang="en-US" sz="2800" dirty="0"/>
              <a:t>	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58432" y="131209"/>
            <a:ext cx="7295367" cy="22487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+mn-lt"/>
              </a:rPr>
              <a:t>United States Power Squadrons®</a:t>
            </a:r>
            <a:r>
              <a:rPr lang="en-US" sz="2800" b="1" dirty="0">
                <a:latin typeface="+mn-lt"/>
              </a:rPr>
              <a:t> District  5 </a:t>
            </a:r>
            <a:br>
              <a:rPr lang="en-US" sz="2800" b="1" dirty="0">
                <a:latin typeface="+mn-lt"/>
              </a:rPr>
            </a:br>
            <a:r>
              <a:rPr lang="en-US" sz="2000" i="1" dirty="0">
                <a:latin typeface="+mn-lt"/>
              </a:rPr>
              <a:t>is becoming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solidFill>
                  <a:srgbClr val="FF0000"/>
                </a:solidFill>
                <a:latin typeface="+mn-lt"/>
              </a:rPr>
              <a:t>America’s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Boating Club®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Mid-Atlantic 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849525" y="3065762"/>
            <a:ext cx="7559750" cy="2811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Cdr. &amp; Exec. Orientation - A Session to:</a:t>
            </a:r>
          </a:p>
          <a:p>
            <a:pPr lvl="1"/>
            <a:r>
              <a:rPr lang="en-US" sz="3200" dirty="0"/>
              <a:t>Understand who we are</a:t>
            </a:r>
          </a:p>
          <a:p>
            <a:pPr lvl="1"/>
            <a:r>
              <a:rPr lang="en-US" sz="3200" dirty="0"/>
              <a:t>Identify our issues </a:t>
            </a:r>
          </a:p>
          <a:p>
            <a:pPr lvl="1"/>
            <a:r>
              <a:rPr lang="en-US" sz="3200" dirty="0"/>
              <a:t>Learn a little about our job  </a:t>
            </a:r>
          </a:p>
          <a:p>
            <a:pPr lvl="1"/>
            <a:r>
              <a:rPr lang="en-US" sz="3200" dirty="0"/>
              <a:t>Kick-off the 2023 / 2024 Year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57" y="131209"/>
            <a:ext cx="34544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5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2384" y="1572768"/>
            <a:ext cx="1042053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800" dirty="0"/>
            </a:b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Housekeeping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535" y="3529440"/>
            <a:ext cx="3594100" cy="226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67" y="1701800"/>
            <a:ext cx="3721100" cy="218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367" y="1502833"/>
            <a:ext cx="3390900" cy="2400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0567" y="3644900"/>
            <a:ext cx="1350433" cy="135043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90429E-5722-40CE-A63B-54EEF6DF048D}"/>
              </a:ext>
            </a:extLst>
          </p:cNvPr>
          <p:cNvCxnSpPr/>
          <p:nvPr/>
        </p:nvCxnSpPr>
        <p:spPr>
          <a:xfrm flipV="1">
            <a:off x="3613297" y="4305595"/>
            <a:ext cx="4965405" cy="85060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8E40A4-310F-4CE8-B6D3-D074FF307095}"/>
              </a:ext>
            </a:extLst>
          </p:cNvPr>
          <p:cNvCxnSpPr>
            <a:cxnSpLocks/>
          </p:cNvCxnSpPr>
          <p:nvPr/>
        </p:nvCxnSpPr>
        <p:spPr>
          <a:xfrm>
            <a:off x="3864429" y="4072614"/>
            <a:ext cx="4714273" cy="1282553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6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803" y="1619808"/>
            <a:ext cx="1042053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800" dirty="0"/>
            </a:b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Icebreaker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977656" y="1619808"/>
            <a:ext cx="9376144" cy="4208337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Name</a:t>
            </a:r>
            <a:r>
              <a:rPr lang="en-US" dirty="0"/>
              <a:t>,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Squadron</a:t>
            </a:r>
            <a:r>
              <a:rPr lang="en-US" dirty="0"/>
              <a:t>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&amp;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Job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One issue that we should understand and improve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Hobby or interest outside of boating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9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9DCDA-37A7-4C8C-B212-2AA070A11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Nominated 2023 – 2024 District Officers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5C576-6471-41A0-A0E1-147D31FFC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7144"/>
            <a:ext cx="10515600" cy="3691001"/>
          </a:xfrm>
        </p:spPr>
        <p:txBody>
          <a:bodyPr/>
          <a:lstStyle/>
          <a:p>
            <a:r>
              <a:rPr lang="en-US" dirty="0"/>
              <a:t>Commander 		Joe Gibson </a:t>
            </a:r>
          </a:p>
          <a:p>
            <a:r>
              <a:rPr lang="en-US" dirty="0"/>
              <a:t>EXEC Officer		Bob Blevins</a:t>
            </a:r>
          </a:p>
          <a:p>
            <a:r>
              <a:rPr lang="en-US" dirty="0"/>
              <a:t>Educational Officer	John O’Reilly </a:t>
            </a:r>
          </a:p>
          <a:p>
            <a:r>
              <a:rPr lang="en-US" dirty="0"/>
              <a:t>Administrative Officer	Bill Hammett </a:t>
            </a:r>
          </a:p>
          <a:p>
            <a:r>
              <a:rPr lang="en-US" dirty="0"/>
              <a:t>Secretary			Penn Hess</a:t>
            </a:r>
          </a:p>
          <a:p>
            <a:r>
              <a:rPr lang="en-US" dirty="0"/>
              <a:t>Treasurer			Gene Danko </a:t>
            </a:r>
          </a:p>
        </p:txBody>
      </p:sp>
    </p:spTree>
    <p:extLst>
      <p:ext uri="{BB962C8B-B14F-4D97-AF65-F5344CB8AC3E}">
        <p14:creationId xmlns:p14="http://schemas.microsoft.com/office/powerpoint/2010/main" val="2857393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2384" y="1572768"/>
            <a:ext cx="1042053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800" dirty="0"/>
            </a:br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858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America’s Boating Club® </a:t>
            </a:r>
            <a:r>
              <a:rPr lang="en-US" dirty="0"/>
              <a:t>- </a:t>
            </a:r>
            <a:r>
              <a:rPr lang="en-US" sz="3600" dirty="0"/>
              <a:t>Our new name</a:t>
            </a:r>
            <a:br>
              <a:rPr lang="en-US" sz="3600" dirty="0"/>
            </a:b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Goals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98920" y="2402958"/>
            <a:ext cx="9354879" cy="3425187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More relaxed, more fun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Less structure 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We don’t stop teaching &amp; serving our communities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11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B7E3C02-E47E-4702-8BC9-1082997D9C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1314</Words>
  <Application>Microsoft Office PowerPoint</Application>
  <PresentationFormat>Widescreen</PresentationFormat>
  <Paragraphs>237</Paragraphs>
  <Slides>27</Slides>
  <Notes>23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Georgia</vt:lpstr>
      <vt:lpstr>Helvetica Neue</vt:lpstr>
      <vt:lpstr>Times New Roman</vt:lpstr>
      <vt:lpstr>Office Theme</vt:lpstr>
      <vt:lpstr>PowerPoint Presentation</vt:lpstr>
      <vt:lpstr>PowerPoint Presentation</vt:lpstr>
      <vt:lpstr>Cdr. &amp; Exec. Officer Orientation</vt:lpstr>
      <vt:lpstr>United States Power Squadrons® District  5  is becoming America’s Boating Club® Mid-Atlantic </vt:lpstr>
      <vt:lpstr>United States Power Squadrons® District  5  is becoming America’s Boating Club® Mid-Atlantic </vt:lpstr>
      <vt:lpstr>Housekeeping</vt:lpstr>
      <vt:lpstr>Icebreaker</vt:lpstr>
      <vt:lpstr>Nominated 2023 – 2024 District Officers</vt:lpstr>
      <vt:lpstr>America’s Boating Club® - Our new name Goals</vt:lpstr>
      <vt:lpstr>We Need to Stay Relevant</vt:lpstr>
      <vt:lpstr>Traditional Squadron &amp; District Organization</vt:lpstr>
      <vt:lpstr>Bylaws may be rewritten to require –  at a Minimum:</vt:lpstr>
      <vt:lpstr>USPS to America’s Boating Club® Guidelines – Documents that are Evolving</vt:lpstr>
      <vt:lpstr>Ad-Hock Reorganization Committee</vt:lpstr>
      <vt:lpstr>Squadron Cdr. (sub-set) Job Description  (List continues in “Squadron Job Descriptions” document! )</vt:lpstr>
      <vt:lpstr>Squadron XO. (sub-set) Job Description (List continues in “Squadron Job Descriptions” document! )</vt:lpstr>
      <vt:lpstr>Commanders’ Kit A service of the Administrative Dept. </vt:lpstr>
      <vt:lpstr>Commander’s Job</vt:lpstr>
      <vt:lpstr>Help is Available</vt:lpstr>
      <vt:lpstr>D/5 and The Squadrons</vt:lpstr>
      <vt:lpstr>Your Mission</vt:lpstr>
      <vt:lpstr> What’s in it for Me </vt:lpstr>
      <vt:lpstr>D5 Summer  Conference &amp; Rendezvous Lankford Bay Marina July  27-31</vt:lpstr>
      <vt:lpstr>PowerPoint Presentation</vt:lpstr>
      <vt:lpstr>America’s Boating Club®  Mid-Atlantic   Fall Educational Conference  November 2-5, 2023</vt:lpstr>
      <vt:lpstr>Don’t forget this a volunteer organization  Have fun! 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2016-02-11T19:44:46Z</dcterms:created>
  <dcterms:modified xsi:type="dcterms:W3CDTF">2023-03-26T21:07:40Z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